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8"/>
  </p:notesMasterIdLst>
  <p:sldIdLst>
    <p:sldId id="256" r:id="rId2"/>
    <p:sldId id="274" r:id="rId3"/>
    <p:sldId id="275" r:id="rId4"/>
    <p:sldId id="262" r:id="rId5"/>
    <p:sldId id="272" r:id="rId6"/>
    <p:sldId id="267" r:id="rId7"/>
  </p:sldIdLst>
  <p:sldSz cx="9906000" cy="6858000" type="A4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mbla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32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0284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302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55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09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56919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40702117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0347353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5644690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6139431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10756594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7157715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2169599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23770203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7740660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20706303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s-ES" sz="1000" b="0" i="0" u="none" smtClean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Rambla"/>
                <a:buNone/>
              </a:pPr>
              <a:t>‹Nº›</a:t>
            </a:fld>
            <a:endParaRPr lang="es-ES" sz="1000" b="0" i="0" u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93550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FEBC0E-D12B-4759-A80F-D90D83E06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96" y="0"/>
            <a:ext cx="4680885" cy="26639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D2FB23-DF1D-4936-91AE-6AD45F56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1"/>
          <a:stretch>
            <a:fillRect/>
          </a:stretch>
        </p:blipFill>
        <p:spPr bwMode="auto">
          <a:xfrm>
            <a:off x="128464" y="4077072"/>
            <a:ext cx="9777536" cy="212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6BEB95-4966-46A4-BA27-397B23DF91AD}"/>
              </a:ext>
            </a:extLst>
          </p:cNvPr>
          <p:cNvSpPr txBox="1"/>
          <p:nvPr/>
        </p:nvSpPr>
        <p:spPr>
          <a:xfrm>
            <a:off x="128464" y="2780928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3200" b="1" dirty="0">
                <a:solidFill>
                  <a:srgbClr val="002060"/>
                </a:solidFill>
              </a:rPr>
              <a:t>DIRECCIÓN NACIONAL DE ADUANAS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SOTIPO DN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97990" y="5733256"/>
            <a:ext cx="1338882" cy="855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7 Rectángulo"/>
          <p:cNvSpPr/>
          <p:nvPr/>
        </p:nvSpPr>
        <p:spPr>
          <a:xfrm>
            <a:off x="0" y="554847"/>
            <a:ext cx="7329264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/>
            <a:r>
              <a:rPr lang="es-ES" sz="3600" dirty="0"/>
              <a:t>BASE LEGAL DEL </a:t>
            </a:r>
            <a:r>
              <a:rPr lang="es-ES" sz="3600" dirty="0" err="1"/>
              <a:t>EXPORTAFÁCIL</a:t>
            </a:r>
            <a:endParaRPr lang="es-PY" sz="3600" b="1" dirty="0">
              <a:solidFill>
                <a:schemeClr val="bg1"/>
              </a:solidFill>
            </a:endParaRPr>
          </a:p>
        </p:txBody>
      </p:sp>
      <p:pic>
        <p:nvPicPr>
          <p:cNvPr id="6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603945"/>
            <a:ext cx="1812238" cy="10459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716889-5367-4883-8B20-5BFE636933C4}"/>
              </a:ext>
            </a:extLst>
          </p:cNvPr>
          <p:cNvSpPr txBox="1"/>
          <p:nvPr/>
        </p:nvSpPr>
        <p:spPr>
          <a:xfrm>
            <a:off x="294380" y="1943171"/>
            <a:ext cx="90424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latin typeface="Arial,Bold"/>
              </a:rPr>
              <a:t>Ley 2422/04 - Artículo 140.- Declaración de exportación.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La declaración será efectuada </a:t>
            </a:r>
            <a:r>
              <a:rPr lang="es-PY" sz="1400" b="0" i="0" u="none" strike="noStrike" baseline="0" dirty="0">
                <a:latin typeface="Arial" panose="020B0604020202020204" pitchFamily="34" charset="0"/>
              </a:rPr>
              <a:t>mediante proceso informático o manual si no estuviera disponible, estará firmada por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persona habilitada o identificada por medios electrónicos y contener todos los datos necesarios para la aplicación de las disposiciones correspondientes al régimen aduanero </a:t>
            </a:r>
            <a:r>
              <a:rPr lang="es-PY" sz="1400" b="0" i="0" u="none" strike="noStrike" baseline="0" dirty="0">
                <a:latin typeface="Arial" panose="020B0604020202020204" pitchFamily="34" charset="0"/>
              </a:rPr>
              <a:t>respectivo.</a:t>
            </a:r>
            <a:endParaRPr lang="es-PY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1594A8-D78E-435E-9CDE-9A7AAF351583}"/>
              </a:ext>
            </a:extLst>
          </p:cNvPr>
          <p:cNvSpPr txBox="1"/>
          <p:nvPr/>
        </p:nvSpPr>
        <p:spPr>
          <a:xfrm>
            <a:off x="294380" y="3075409"/>
            <a:ext cx="90424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latin typeface="Arial,Bold"/>
              </a:rPr>
              <a:t>Artículo 141.- Responsabilidad del declarante.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El declarante es responsable por:</a:t>
            </a:r>
          </a:p>
          <a:p>
            <a:pPr algn="just"/>
            <a:r>
              <a:rPr lang="es-MX" sz="1400" b="1" i="0" u="none" strike="noStrike" baseline="0" dirty="0">
                <a:latin typeface="Arial,Bold"/>
              </a:rPr>
              <a:t>a)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la exactitud de los datos de la declaración.</a:t>
            </a:r>
          </a:p>
          <a:p>
            <a:pPr algn="just"/>
            <a:r>
              <a:rPr lang="es-MX" sz="1400" b="1" i="0" u="none" strike="noStrike" baseline="0" dirty="0">
                <a:latin typeface="Arial,Bold"/>
              </a:rPr>
              <a:t>b)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la autenticidad de los documentos anexados.</a:t>
            </a:r>
          </a:p>
          <a:p>
            <a:pPr algn="just"/>
            <a:r>
              <a:rPr lang="es-MX" sz="1400" b="1" i="0" u="none" strike="noStrike" baseline="0" dirty="0">
                <a:latin typeface="Arial,Bold"/>
              </a:rPr>
              <a:t>c)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la observancia de todas las obligaciones inherentes al régimen solicitado.</a:t>
            </a:r>
            <a:endParaRPr lang="es-PY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F76C61-46A8-40EB-B40E-080BAEC6F87D}"/>
              </a:ext>
            </a:extLst>
          </p:cNvPr>
          <p:cNvSpPr txBox="1"/>
          <p:nvPr/>
        </p:nvSpPr>
        <p:spPr>
          <a:xfrm>
            <a:off x="294380" y="4138743"/>
            <a:ext cx="90424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i="0" u="none" strike="noStrike" baseline="0" dirty="0">
                <a:latin typeface="Arial,Bold"/>
              </a:rPr>
              <a:t>Artículo 143.- Documentos a presentar. </a:t>
            </a:r>
            <a:r>
              <a:rPr lang="es-MX" b="0" i="0" u="none" strike="noStrike" baseline="0" dirty="0">
                <a:latin typeface="Arial" panose="020B0604020202020204" pitchFamily="34" charset="0"/>
              </a:rPr>
              <a:t>La declaración será acompañada con la </a:t>
            </a:r>
            <a:r>
              <a:rPr lang="es-PY" b="0" i="0" u="none" strike="noStrike" baseline="0" dirty="0">
                <a:latin typeface="Arial" panose="020B0604020202020204" pitchFamily="34" charset="0"/>
              </a:rPr>
              <a:t>siguiente documentación:</a:t>
            </a:r>
          </a:p>
          <a:p>
            <a:pPr algn="just"/>
            <a:r>
              <a:rPr lang="es-PY" b="1" i="0" u="none" strike="noStrike" baseline="0" dirty="0">
                <a:latin typeface="Arial,Bold"/>
              </a:rPr>
              <a:t>a) </a:t>
            </a:r>
            <a:r>
              <a:rPr lang="es-PY" b="0" i="0" u="none" strike="noStrike" baseline="0" dirty="0">
                <a:latin typeface="Arial" panose="020B0604020202020204" pitchFamily="34" charset="0"/>
              </a:rPr>
              <a:t>factura comercial.</a:t>
            </a:r>
          </a:p>
          <a:p>
            <a:pPr algn="just"/>
            <a:r>
              <a:rPr lang="es-MX" b="1" i="0" u="none" strike="noStrike" baseline="0" dirty="0">
                <a:latin typeface="Arial,Bold"/>
              </a:rPr>
              <a:t>b) </a:t>
            </a:r>
            <a:r>
              <a:rPr lang="es-MX" b="0" i="0" u="none" strike="noStrike" baseline="0" dirty="0">
                <a:latin typeface="Arial" panose="020B0604020202020204" pitchFamily="34" charset="0"/>
              </a:rPr>
              <a:t>otros documentos exigidos por la legislación aduanera y los acuerdos </a:t>
            </a:r>
            <a:r>
              <a:rPr lang="es-PY" b="0" i="0" u="none" strike="noStrike" baseline="0" dirty="0">
                <a:latin typeface="Arial" panose="020B0604020202020204" pitchFamily="34" charset="0"/>
              </a:rPr>
              <a:t>internacionales vigentes.</a:t>
            </a:r>
            <a:endParaRPr lang="es-PY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3D91C8-4723-42C8-A0B9-989DE5982FC4}"/>
              </a:ext>
            </a:extLst>
          </p:cNvPr>
          <p:cNvSpPr txBox="1"/>
          <p:nvPr/>
        </p:nvSpPr>
        <p:spPr>
          <a:xfrm>
            <a:off x="294380" y="5005458"/>
            <a:ext cx="90424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latin typeface="Arial,Bold"/>
              </a:rPr>
              <a:t>Artículo 97.- Control aduanero.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La salida de mercaderías del territorio aduanero, cualquiera sea el modo o medio por el que se realice, estará sometida al control aduanero, incluyendo las unidades de carga y los medios de transporte que la conduzcan.</a:t>
            </a:r>
            <a:endParaRPr lang="es-PY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1315B54-E295-486C-989A-BF7EB4BA7284}"/>
              </a:ext>
            </a:extLst>
          </p:cNvPr>
          <p:cNvSpPr txBox="1"/>
          <p:nvPr/>
        </p:nvSpPr>
        <p:spPr>
          <a:xfrm>
            <a:off x="294380" y="5872173"/>
            <a:ext cx="74888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latin typeface="Arial,Bold"/>
              </a:rPr>
              <a:t>Artículo 147.- Libramiento de las mercaderías.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Concluidos los controles documentales y físicos, de corresponder y finiquitados los trámites de exportación, la autoridad aduanera autorizará la salida de las mercaderías al exterior.</a:t>
            </a:r>
          </a:p>
        </p:txBody>
      </p:sp>
    </p:spTree>
    <p:extLst>
      <p:ext uri="{BB962C8B-B14F-4D97-AF65-F5344CB8AC3E}">
        <p14:creationId xmlns:p14="http://schemas.microsoft.com/office/powerpoint/2010/main" val="290355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SOTIPO DN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97990" y="5733256"/>
            <a:ext cx="1338882" cy="855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7 Rectángulo"/>
          <p:cNvSpPr/>
          <p:nvPr/>
        </p:nvSpPr>
        <p:spPr>
          <a:xfrm>
            <a:off x="0" y="554847"/>
            <a:ext cx="7329264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/>
            <a:r>
              <a:rPr lang="es-ES" sz="3600" dirty="0"/>
              <a:t>BASE LEGAL DEL </a:t>
            </a:r>
            <a:r>
              <a:rPr lang="es-ES" sz="3600" dirty="0" err="1"/>
              <a:t>EXPORTAFÁCIL</a:t>
            </a:r>
            <a:endParaRPr lang="es-PY" sz="3600" b="1" dirty="0">
              <a:solidFill>
                <a:schemeClr val="bg1"/>
              </a:solidFill>
            </a:endParaRPr>
          </a:p>
        </p:txBody>
      </p:sp>
      <p:pic>
        <p:nvPicPr>
          <p:cNvPr id="6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603945"/>
            <a:ext cx="1812238" cy="104597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6C92781-47C9-4EEF-9C1D-DCA4918EA9D4}"/>
              </a:ext>
            </a:extLst>
          </p:cNvPr>
          <p:cNvSpPr txBox="1"/>
          <p:nvPr/>
        </p:nvSpPr>
        <p:spPr>
          <a:xfrm>
            <a:off x="272480" y="2073635"/>
            <a:ext cx="8208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latin typeface="Arial,Bold"/>
              </a:rPr>
              <a:t>Decreto 4672/05. Artículo 195. Requisitos y formalidades para el exportador de menor cuantía.</a:t>
            </a:r>
          </a:p>
          <a:p>
            <a:pPr algn="just"/>
            <a:r>
              <a:rPr lang="es-MX" sz="1400" b="0" i="0" u="none" strike="noStrike" baseline="0" dirty="0">
                <a:latin typeface="Arial" panose="020B0604020202020204" pitchFamily="34" charset="0"/>
              </a:rPr>
              <a:t>La Dirección Nacional de Aduanas en coordinación con el Registro Nacional de Documentación del Exportador, dictará las normativas referentes a los requisitos y formalidades del Despacho simplificado para la utilización de este tratamiento.</a:t>
            </a:r>
            <a:endParaRPr lang="es-PY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19F8D6-2B03-4692-B980-9AA199BF9BCE}"/>
              </a:ext>
            </a:extLst>
          </p:cNvPr>
          <p:cNvSpPr txBox="1"/>
          <p:nvPr/>
        </p:nvSpPr>
        <p:spPr>
          <a:xfrm>
            <a:off x="273100" y="3429000"/>
            <a:ext cx="820829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latin typeface="Arial,Bold"/>
              </a:rPr>
              <a:t>Decreto 4672/05. Artículo 196. Gestión Directa del exportador ocasional y del exportador de menor </a:t>
            </a:r>
            <a:r>
              <a:rPr lang="es-PY" sz="1400" b="1" i="0" u="none" strike="noStrike" baseline="0" dirty="0">
                <a:latin typeface="Arial,Bold"/>
              </a:rPr>
              <a:t>cuantía.</a:t>
            </a:r>
          </a:p>
          <a:p>
            <a:pPr algn="just"/>
            <a:r>
              <a:rPr lang="es-MX" sz="1400" b="0" i="0" u="none" strike="noStrike" baseline="0" dirty="0">
                <a:latin typeface="Arial" panose="020B0604020202020204" pitchFamily="34" charset="0"/>
              </a:rPr>
              <a:t>De conformidad al Artículo 29 del Código Aduanero, será opcional la intervención del Despachante de Aduana en las exportaciones de menor cuantía y exportaciones ocasionales, hasta el monto de </a:t>
            </a:r>
            <a:r>
              <a:rPr lang="es-MX" sz="1400" b="1" i="0" u="none" strike="noStrike" baseline="0" dirty="0">
                <a:latin typeface="Arial" panose="020B0604020202020204" pitchFamily="34" charset="0"/>
              </a:rPr>
              <a:t>Dos Mil Quinientos Dólares Americanos (US$. 2.500.-),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de valor </a:t>
            </a:r>
            <a:r>
              <a:rPr lang="es-MX" sz="1400" b="0" i="0" u="none" strike="noStrike" baseline="0" dirty="0" err="1">
                <a:latin typeface="Arial" panose="020B0604020202020204" pitchFamily="34" charset="0"/>
              </a:rPr>
              <a:t>FOB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 por mes y por persona.</a:t>
            </a:r>
            <a:endParaRPr lang="es-PY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F595BE-3F32-4F90-BD54-D76C0FBE6BCA}"/>
              </a:ext>
            </a:extLst>
          </p:cNvPr>
          <p:cNvSpPr txBox="1"/>
          <p:nvPr/>
        </p:nvSpPr>
        <p:spPr>
          <a:xfrm>
            <a:off x="272480" y="4784365"/>
            <a:ext cx="8208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latin typeface="Arial,Bold"/>
              </a:rPr>
              <a:t>Decreto 4672/05. Artículo 197. Coordinación con el Registro Nacional de Documentación del</a:t>
            </a:r>
          </a:p>
          <a:p>
            <a:pPr algn="just"/>
            <a:r>
              <a:rPr lang="es-PY" sz="1400" b="1" i="0" u="none" strike="noStrike" baseline="0" dirty="0">
                <a:latin typeface="Arial,Bold"/>
              </a:rPr>
              <a:t>Exportador</a:t>
            </a:r>
            <a:r>
              <a:rPr lang="es-PY" sz="14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s-MX" sz="1400" b="0" i="0" u="none" strike="noStrike" baseline="0" dirty="0">
                <a:latin typeface="Arial" panose="020B0604020202020204" pitchFamily="34" charset="0"/>
              </a:rPr>
              <a:t>La Dirección Nacional de Aduanas en coordinación con el Registro Nacional de Documentación del Exportador, establecerán los requisitos y modalidades para la </a:t>
            </a:r>
            <a:r>
              <a:rPr lang="es-PY" sz="1400" b="0" i="0" u="none" strike="noStrike" baseline="0" dirty="0">
                <a:latin typeface="Arial" panose="020B0604020202020204" pitchFamily="34" charset="0"/>
              </a:rPr>
              <a:t>utilización de este tratamiento.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5386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7329264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s-ES" sz="3600" dirty="0"/>
              <a:t>¿Cuáles son los </a:t>
            </a:r>
            <a:r>
              <a:rPr lang="es-ES" sz="3600" b="1" dirty="0"/>
              <a:t>REQUISITOS?</a:t>
            </a:r>
            <a:endParaRPr lang="es-PY" sz="3600" b="1" dirty="0">
              <a:solidFill>
                <a:schemeClr val="bg1"/>
              </a:solidFill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idx="1"/>
          </p:nvPr>
        </p:nvSpPr>
        <p:spPr>
          <a:xfrm>
            <a:off x="179624" y="1268760"/>
            <a:ext cx="9270625" cy="1683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indent="-457200" algn="just"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registrado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en la Ventanilla Única de Exportación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(VUE)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457200" algn="just"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Contar con el Registro Único del Contribuyente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(RUC).</a:t>
            </a:r>
          </a:p>
          <a:p>
            <a:pPr marL="685800" indent="-457200" algn="just"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formalizado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como persona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física o jurídica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457200" algn="just"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habilitada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emitir facturas comerciales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b="0" i="0" u="none" dirty="0">
              <a:latin typeface="Arial" panose="020B0604020202020204" pitchFamily="34" charset="0"/>
              <a:ea typeface="Rambla"/>
              <a:cs typeface="Arial" panose="020B0604020202020204" pitchFamily="34" charset="0"/>
              <a:sym typeface="Rambla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66" y="25696"/>
            <a:ext cx="1812238" cy="104597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0DC49C-1C9A-4749-A13D-4722207838C0}"/>
              </a:ext>
            </a:extLst>
          </p:cNvPr>
          <p:cNvSpPr txBox="1"/>
          <p:nvPr/>
        </p:nvSpPr>
        <p:spPr>
          <a:xfrm>
            <a:off x="434902" y="3629923"/>
            <a:ext cx="93029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sz="1400" dirty="0">
                <a:solidFill>
                  <a:schemeClr val="tx1"/>
                </a:solidFill>
              </a:rPr>
              <a:t>Se prepara la documentación necesaria que acompañará el envío.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Se gestiona los permisos sanitarios y no sanitarios que correspondan,</a:t>
            </a:r>
            <a:endParaRPr lang="es-ES" sz="1400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Se g</a:t>
            </a:r>
            <a:r>
              <a:rPr lang="es-ES" sz="1400" dirty="0">
                <a:solidFill>
                  <a:schemeClr val="tx1"/>
                </a:solidFill>
              </a:rPr>
              <a:t>enera el formulario </a:t>
            </a:r>
            <a:r>
              <a:rPr lang="es-ES" sz="1400" b="1" dirty="0">
                <a:solidFill>
                  <a:schemeClr val="tx1"/>
                </a:solidFill>
              </a:rPr>
              <a:t>Exporta Fácil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sz="1400" dirty="0">
                <a:solidFill>
                  <a:schemeClr val="tx1"/>
                </a:solidFill>
              </a:rPr>
              <a:t>desde cualquier sitio con conexión a Internet.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sz="1400" dirty="0">
                <a:solidFill>
                  <a:schemeClr val="tx1"/>
                </a:solidFill>
              </a:rPr>
              <a:t>Se imprime el formulario y se entrega, junto con los documentos de exportación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sz="1400" dirty="0">
                <a:solidFill>
                  <a:schemeClr val="tx1"/>
                </a:solidFill>
              </a:rPr>
              <a:t>en las oficinas de </a:t>
            </a:r>
            <a:r>
              <a:rPr lang="es-ES" sz="1400" b="1" dirty="0">
                <a:solidFill>
                  <a:schemeClr val="tx1"/>
                </a:solidFill>
              </a:rPr>
              <a:t>DINACOPA</a:t>
            </a:r>
            <a:r>
              <a:rPr lang="es-ES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La oficina de correo gestiona la logística y clasifica los envíos en sacas de acuerdo a su destino.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sz="1400" dirty="0">
                <a:solidFill>
                  <a:schemeClr val="tx1"/>
                </a:solidFill>
              </a:rPr>
              <a:t>DINACOPA ge</a:t>
            </a:r>
            <a:r>
              <a:rPr lang="es-ES" dirty="0">
                <a:solidFill>
                  <a:schemeClr val="tx1"/>
                </a:solidFill>
              </a:rPr>
              <a:t>nera la declaración de exportación y transmite a la </a:t>
            </a:r>
            <a:r>
              <a:rPr lang="es-ES" b="1" dirty="0">
                <a:solidFill>
                  <a:schemeClr val="tx1"/>
                </a:solidFill>
              </a:rPr>
              <a:t>ADUANA</a:t>
            </a:r>
            <a:r>
              <a:rPr lang="es-ES" dirty="0">
                <a:solidFill>
                  <a:schemeClr val="tx1"/>
                </a:solidFill>
              </a:rPr>
              <a:t> mediante la plataforma </a:t>
            </a:r>
            <a:r>
              <a:rPr lang="es-ES" b="1" dirty="0">
                <a:solidFill>
                  <a:schemeClr val="tx1"/>
                </a:solidFill>
              </a:rPr>
              <a:t>TEES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La declaración de exportación es sometida a </a:t>
            </a:r>
            <a:r>
              <a:rPr lang="es-ES" b="1" dirty="0">
                <a:solidFill>
                  <a:schemeClr val="tx1"/>
                </a:solidFill>
              </a:rPr>
              <a:t>Gestión de Riesgo </a:t>
            </a:r>
            <a:r>
              <a:rPr lang="es-ES" dirty="0">
                <a:solidFill>
                  <a:schemeClr val="tx1"/>
                </a:solidFill>
              </a:rPr>
              <a:t>para determinar la selectividad.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Se presenta la carga en la Aduana y conforme al canal de selectividad, se verifica o no.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ES" sz="1400" dirty="0">
                <a:solidFill>
                  <a:schemeClr val="tx1"/>
                </a:solidFill>
              </a:rPr>
              <a:t>De resultar conforme, se envía la mercadería al exterior.</a:t>
            </a: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FF6530D2-0C9E-45F9-A73B-28E605CD2270}"/>
              </a:ext>
            </a:extLst>
          </p:cNvPr>
          <p:cNvSpPr/>
          <p:nvPr/>
        </p:nvSpPr>
        <p:spPr>
          <a:xfrm>
            <a:off x="0" y="3068960"/>
            <a:ext cx="7329264" cy="4700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es-ES" sz="3600" dirty="0"/>
              <a:t>Pasos del procedimiento</a:t>
            </a:r>
            <a:endParaRPr lang="es-PY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ISOTIPO DNA">
            <a:extLst>
              <a:ext uri="{FF2B5EF4-FFF2-40B4-BE49-F238E27FC236}">
                <a16:creationId xmlns:a16="http://schemas.microsoft.com/office/drawing/2014/main" id="{9BD84577-A615-4258-A7C5-A7C8F08F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97990" y="5733256"/>
            <a:ext cx="1338882" cy="855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961" y="1923547"/>
            <a:ext cx="9091362" cy="424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Y" altLang="x-none" sz="1788" b="1" u="sng" dirty="0">
                <a:latin typeface="Arial" panose="020B0604020202020204" pitchFamily="34" charset="0"/>
                <a:cs typeface="Arial" panose="020B0604020202020204" pitchFamily="34" charset="0"/>
              </a:rPr>
              <a:t>Costo:</a:t>
            </a:r>
          </a:p>
          <a:p>
            <a:pPr lvl="1" algn="just"/>
            <a:r>
              <a:rPr lang="es-PY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mediante la simplificación de procesos</a:t>
            </a:r>
            <a:r>
              <a:rPr lang="x-none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Y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a nivel operativo en las operaciones que guardan relación con  envíos.</a:t>
            </a:r>
          </a:p>
          <a:p>
            <a:pPr lvl="1" algn="just"/>
            <a:r>
              <a:rPr lang="es-PY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just"/>
            <a:r>
              <a:rPr lang="es-PY" altLang="x-none" sz="1788" b="1" u="sng" dirty="0">
                <a:latin typeface="Arial" panose="020B0604020202020204" pitchFamily="34" charset="0"/>
                <a:cs typeface="Arial" panose="020B0604020202020204" pitchFamily="34" charset="0"/>
              </a:rPr>
              <a:t>Logística:</a:t>
            </a:r>
          </a:p>
          <a:p>
            <a:pPr lvl="1" algn="just"/>
            <a:r>
              <a:rPr lang="es-PY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Único Formulario completado por la Empresa Exportadora, entregado al Operador Postal, Verificado por el Funcionario Aduanero y trasportado por Empresas o Medios de Transporte habilitadas para tal efecto.</a:t>
            </a:r>
          </a:p>
          <a:p>
            <a:pPr lvl="1" algn="just"/>
            <a:endParaRPr lang="es-PY" altLang="x-none" sz="178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PY" altLang="x-none" sz="1788" b="1" u="sng" dirty="0">
                <a:latin typeface="Arial" panose="020B0604020202020204" pitchFamily="34" charset="0"/>
                <a:cs typeface="Arial" panose="020B0604020202020204" pitchFamily="34" charset="0"/>
              </a:rPr>
              <a:t>Burocracia:</a:t>
            </a:r>
          </a:p>
          <a:p>
            <a:pPr lvl="1" algn="just"/>
            <a:r>
              <a:rPr lang="es-PY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Sustitución de Diversos Formularios.</a:t>
            </a:r>
          </a:p>
          <a:p>
            <a:pPr lvl="1" algn="just"/>
            <a:r>
              <a:rPr lang="es-PY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Agilidad en los procesos mediante su informatización.</a:t>
            </a:r>
          </a:p>
          <a:p>
            <a:pPr lvl="1" algn="just"/>
            <a:r>
              <a:rPr lang="es-PY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Pago </a:t>
            </a:r>
            <a:r>
              <a:rPr lang="es-ES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Preferencial</a:t>
            </a:r>
            <a:r>
              <a:rPr lang="x-none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 a través del Operador Postal.</a:t>
            </a:r>
            <a:endParaRPr lang="es-PY" altLang="x-none" sz="17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PY" altLang="x-none" sz="1788" dirty="0">
                <a:latin typeface="Arial" panose="020B0604020202020204" pitchFamily="34" charset="0"/>
                <a:cs typeface="Arial" panose="020B0604020202020204" pitchFamily="34" charset="0"/>
              </a:rPr>
              <a:t>No intervención del Despachante de Aduanas.</a:t>
            </a:r>
          </a:p>
          <a:p>
            <a:pPr algn="just"/>
            <a:endParaRPr lang="x-none" sz="1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0" y="719272"/>
            <a:ext cx="7329264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algn="ctr"/>
            <a:r>
              <a:rPr lang="es-PY" sz="3600" b="1" dirty="0">
                <a:solidFill>
                  <a:schemeClr val="bg1"/>
                </a:solidFill>
              </a:rPr>
              <a:t>¿Qué logra reducir </a:t>
            </a:r>
            <a:r>
              <a:rPr lang="es-PY" sz="3600" b="1" dirty="0" err="1">
                <a:solidFill>
                  <a:schemeClr val="bg1"/>
                </a:solidFill>
              </a:rPr>
              <a:t>ExportaFácil</a:t>
            </a:r>
            <a:r>
              <a:rPr lang="es-PY" sz="36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685391"/>
            <a:ext cx="1812238" cy="1045970"/>
          </a:xfrm>
          <a:prstGeom prst="rect">
            <a:avLst/>
          </a:prstGeom>
        </p:spPr>
      </p:pic>
      <p:pic>
        <p:nvPicPr>
          <p:cNvPr id="6" name="Picture 4" descr="ISOTIPO DNA">
            <a:extLst>
              <a:ext uri="{FF2B5EF4-FFF2-40B4-BE49-F238E27FC236}">
                <a16:creationId xmlns:a16="http://schemas.microsoft.com/office/drawing/2014/main" id="{B29DD52A-6026-418B-BD16-C877753F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97990" y="5733256"/>
            <a:ext cx="1338882" cy="855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558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96752"/>
            <a:ext cx="990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8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GRACIAS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B867272-673C-4230-A5DF-CFDEE806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2586037"/>
            <a:ext cx="7858125" cy="1685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661</Words>
  <Application>Microsoft Office PowerPoint</Application>
  <PresentationFormat>A4 (210 x 297 mm)</PresentationFormat>
  <Paragraphs>49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Arial,Bold</vt:lpstr>
      <vt:lpstr>Rambla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Usuario</cp:lastModifiedBy>
  <cp:revision>53</cp:revision>
  <dcterms:modified xsi:type="dcterms:W3CDTF">2021-05-31T15:13:09Z</dcterms:modified>
</cp:coreProperties>
</file>